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D22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Stores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1CD220"/>
              </a:solidFill>
            </c:spPr>
          </c:dPt>
          <c:cat>
            <c:strRef>
              <c:f>Sheet1!$A$2:$A$5</c:f>
              <c:strCache>
                <c:ptCount val="4"/>
                <c:pt idx="0">
                  <c:v>Tesco</c:v>
                </c:pt>
                <c:pt idx="1">
                  <c:v>Sainsburys</c:v>
                </c:pt>
                <c:pt idx="2">
                  <c:v>Co-operative</c:v>
                </c:pt>
                <c:pt idx="3">
                  <c:v>Morrisons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2979</c:v>
                </c:pt>
                <c:pt idx="1">
                  <c:v>1012</c:v>
                </c:pt>
                <c:pt idx="2">
                  <c:v>3200</c:v>
                </c:pt>
                <c:pt idx="3">
                  <c:v>475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005248"/>
        <c:axId val="84828160"/>
      </c:barChart>
      <c:catAx>
        <c:axId val="8400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84828160"/>
        <c:crosses val="autoZero"/>
        <c:auto val="1"/>
        <c:lblAlgn val="ctr"/>
        <c:lblOffset val="100"/>
        <c:noMultiLvlLbl val="0"/>
      </c:catAx>
      <c:valAx>
        <c:axId val="8482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005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1CD22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Sheet1!$A$2:$A$5</c:f>
              <c:strCache>
                <c:ptCount val="4"/>
                <c:pt idx="0">
                  <c:v>Tesco</c:v>
                </c:pt>
                <c:pt idx="1">
                  <c:v>Sainsburys</c:v>
                </c:pt>
                <c:pt idx="2">
                  <c:v>Co-operative</c:v>
                </c:pt>
                <c:pt idx="3">
                  <c:v>Morrisons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42800000000</c:v>
                </c:pt>
                <c:pt idx="1">
                  <c:v>24500000000</c:v>
                </c:pt>
                <c:pt idx="2">
                  <c:v>7200000000</c:v>
                </c:pt>
                <c:pt idx="3">
                  <c:v>16479000000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03936"/>
        <c:axId val="38511744"/>
      </c:barChart>
      <c:catAx>
        <c:axId val="38503936"/>
        <c:scaling>
          <c:orientation val="minMax"/>
        </c:scaling>
        <c:delete val="0"/>
        <c:axPos val="b"/>
        <c:majorTickMark val="out"/>
        <c:minorTickMark val="none"/>
        <c:tickLblPos val="nextTo"/>
        <c:crossAx val="38511744"/>
        <c:crosses val="autoZero"/>
        <c:auto val="1"/>
        <c:lblAlgn val="ctr"/>
        <c:lblOffset val="100"/>
        <c:noMultiLvlLbl val="0"/>
      </c:catAx>
      <c:valAx>
        <c:axId val="38511744"/>
        <c:scaling>
          <c:orientation val="minMax"/>
        </c:scaling>
        <c:delete val="0"/>
        <c:axPos val="l"/>
        <c:majorGridlines/>
        <c:numFmt formatCode="&quot;£&quot;#,##0.00" sourceLinked="0"/>
        <c:majorTickMark val="out"/>
        <c:minorTickMark val="none"/>
        <c:tickLblPos val="nextTo"/>
        <c:crossAx val="3850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0EAE1-E138-4523-AE47-94C39A148997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B6636-6AC7-4DFC-8C66-36D483039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26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B6636-6AC7-4DFC-8C66-36D483039C0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7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F72-E7FB-4BF0-8FBE-8A51C17AF60A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1EFC-2A3A-4B62-AC23-177CF0690ED5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35-A285-4A69-98FF-1DA35F837863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18B5-1C8E-4E8B-98E1-2B8126D65CF1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CA90-5EC9-44A9-94C8-6BD749EF3FEA}" type="datetime1">
              <a:rPr lang="en-GB" smtClean="0"/>
              <a:t>24/10/2012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6589-D01E-4F5D-87A7-5DCF566BA91D}" type="datetime1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405-68B3-478B-8C05-46924A7CA395}" type="datetime1">
              <a:rPr lang="en-GB" smtClean="0"/>
              <a:t>24/10/2012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5F0C-5810-444B-9F4D-B407F19A15B5}" type="datetime1">
              <a:rPr lang="en-GB" smtClean="0"/>
              <a:t>24/10/2012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B18F-4F63-471B-9E86-F03D92C77CA1}" type="datetime1">
              <a:rPr lang="en-GB" smtClean="0"/>
              <a:t>24/10/2012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8035-62C3-4074-B4A0-1BDFF70CD4C5}" type="datetime1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95CD-E192-4B8B-B155-9E0980447C47}" type="datetime1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381DB4C-6229-4320-A223-F5C0F3233CF8}" type="datetime1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9BFD347-0040-45E1-9F40-833A21C17F2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orporatesrk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UK Supermarkets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SRK Media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48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/>
          <a:lstStyle/>
          <a:p>
            <a:r>
              <a:rPr lang="en-GB" dirty="0" smtClean="0">
                <a:solidFill>
                  <a:srgbClr val="FF6600"/>
                </a:solidFill>
              </a:rPr>
              <a:t>Sainsbury’s</a:t>
            </a:r>
            <a:r>
              <a:rPr lang="en-GB" dirty="0" smtClean="0"/>
              <a:t> PLC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Every week the average Sainsbury’s store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FF6600"/>
                </a:solidFill>
              </a:rPr>
              <a:t>£465,567</a:t>
            </a:r>
          </a:p>
          <a:p>
            <a:endParaRPr lang="en-GB" dirty="0"/>
          </a:p>
          <a:p>
            <a:r>
              <a:rPr lang="en-GB" dirty="0" smtClean="0"/>
              <a:t>Every day the average Sainsbury’s store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FF6600"/>
                </a:solidFill>
              </a:rPr>
              <a:t>£66,509</a:t>
            </a:r>
            <a:endParaRPr lang="en-GB" sz="2800" dirty="0">
              <a:solidFill>
                <a:srgbClr val="FF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8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1CD220"/>
                </a:solidFill>
              </a:rPr>
              <a:t>Co-operative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COOP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/>
              <a:t>UK Revenues: £</a:t>
            </a:r>
            <a:r>
              <a:rPr lang="en-GB" dirty="0" smtClean="0"/>
              <a:t>7.2bn (food only not group) </a:t>
            </a:r>
          </a:p>
          <a:p>
            <a:r>
              <a:rPr lang="en-GB" dirty="0" smtClean="0"/>
              <a:t>UK Stores: 3,200</a:t>
            </a:r>
          </a:p>
          <a:p>
            <a:endParaRPr lang="en-GB" dirty="0"/>
          </a:p>
          <a:p>
            <a:r>
              <a:rPr lang="en-GB" dirty="0" smtClean="0"/>
              <a:t>Market Position: 5</a:t>
            </a:r>
            <a:r>
              <a:rPr lang="en-GB" baseline="30000" dirty="0" smtClean="0"/>
              <a:t>th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1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851104" cy="1371600"/>
          </a:xfrm>
        </p:spPr>
        <p:txBody>
          <a:bodyPr/>
          <a:lstStyle/>
          <a:p>
            <a:r>
              <a:rPr lang="en-GB" dirty="0" smtClean="0">
                <a:solidFill>
                  <a:srgbClr val="1CD220"/>
                </a:solidFill>
              </a:rPr>
              <a:t>Co-Operative </a:t>
            </a:r>
            <a:r>
              <a:rPr lang="en-GB" dirty="0" smtClean="0">
                <a:solidFill>
                  <a:schemeClr val="tx1"/>
                </a:solidFill>
              </a:rPr>
              <a:t>Results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Every year the average Co-operative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1CD220"/>
                </a:solidFill>
              </a:rPr>
              <a:t>£2,250,000</a:t>
            </a:r>
          </a:p>
          <a:p>
            <a:endParaRPr lang="en-GB" dirty="0"/>
          </a:p>
          <a:p>
            <a:r>
              <a:rPr lang="en-GB" dirty="0" smtClean="0"/>
              <a:t>Every month the average Co-operative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1CD220"/>
                </a:solidFill>
              </a:rPr>
              <a:t>£187,500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5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91064" cy="1371600"/>
          </a:xfrm>
        </p:spPr>
        <p:txBody>
          <a:bodyPr/>
          <a:lstStyle/>
          <a:p>
            <a:r>
              <a:rPr lang="en-GB" dirty="0" smtClean="0">
                <a:solidFill>
                  <a:srgbClr val="1CD220"/>
                </a:solidFill>
              </a:rPr>
              <a:t>Co-operative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results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Every week the average Co-operative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1CD220"/>
                </a:solidFill>
              </a:rPr>
              <a:t>£43,269</a:t>
            </a:r>
          </a:p>
          <a:p>
            <a:endParaRPr lang="en-GB" dirty="0"/>
          </a:p>
          <a:p>
            <a:r>
              <a:rPr lang="en-GB" dirty="0" smtClean="0"/>
              <a:t>Every day the average Co-operative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1CD220"/>
                </a:solidFill>
              </a:rPr>
              <a:t>£6,181</a:t>
            </a:r>
            <a:endParaRPr lang="en-GB" sz="2800" dirty="0">
              <a:solidFill>
                <a:srgbClr val="1CD22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9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WM Morrison </a:t>
            </a:r>
            <a:r>
              <a:rPr lang="en-GB" dirty="0" smtClean="0">
                <a:solidFill>
                  <a:schemeClr val="tx1"/>
                </a:solidFill>
              </a:rPr>
              <a:t>plc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UK Revenue: £16.479bn</a:t>
            </a:r>
          </a:p>
          <a:p>
            <a:r>
              <a:rPr lang="en-GB" dirty="0" smtClean="0"/>
              <a:t>UK Stores: 475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Market Position: 4</a:t>
            </a:r>
            <a:r>
              <a:rPr lang="en-GB" baseline="30000" dirty="0" smtClean="0"/>
              <a:t>th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WM Morrison PLC </a:t>
            </a:r>
            <a:r>
              <a:rPr lang="en-GB" dirty="0" smtClean="0">
                <a:solidFill>
                  <a:schemeClr val="tx1"/>
                </a:solidFill>
              </a:rPr>
              <a:t>Results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Every year the average Morrison's store makes:</a:t>
            </a:r>
            <a:br>
              <a:rPr lang="en-GB" dirty="0" smtClean="0"/>
            </a:br>
            <a:endParaRPr lang="en-GB" dirty="0" smtClean="0"/>
          </a:p>
          <a:p>
            <a:r>
              <a:rPr lang="en-GB" sz="2800" dirty="0" smtClean="0">
                <a:solidFill>
                  <a:srgbClr val="FFFF00"/>
                </a:solidFill>
              </a:rPr>
              <a:t>£34,692,631</a:t>
            </a:r>
          </a:p>
          <a:p>
            <a:endParaRPr lang="en-GB" dirty="0"/>
          </a:p>
          <a:p>
            <a:r>
              <a:rPr lang="en-GB" dirty="0" smtClean="0"/>
              <a:t>Every month the average Morrison's store makes:</a:t>
            </a:r>
          </a:p>
          <a:p>
            <a:endParaRPr lang="en-GB" dirty="0" smtClean="0"/>
          </a:p>
          <a:p>
            <a:r>
              <a:rPr lang="en-GB" sz="2800" dirty="0" smtClean="0">
                <a:solidFill>
                  <a:srgbClr val="FFFF00"/>
                </a:solidFill>
              </a:rPr>
              <a:t>£2,891,052</a:t>
            </a:r>
            <a:endParaRPr lang="en-GB" sz="2800" dirty="0">
              <a:solidFill>
                <a:srgbClr val="FFFF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58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WM Morrison PLC </a:t>
            </a:r>
            <a:r>
              <a:rPr lang="en-GB" dirty="0">
                <a:solidFill>
                  <a:schemeClr val="tx1"/>
                </a:solidFill>
              </a:rPr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Every week the average Morrison's store makes:</a:t>
            </a:r>
          </a:p>
          <a:p>
            <a:endParaRPr lang="en-GB" dirty="0">
              <a:solidFill>
                <a:srgbClr val="FFFF00"/>
              </a:solidFill>
            </a:endParaRPr>
          </a:p>
          <a:p>
            <a:r>
              <a:rPr lang="en-GB" sz="2800" dirty="0" smtClean="0">
                <a:solidFill>
                  <a:srgbClr val="FFFF00"/>
                </a:solidFill>
              </a:rPr>
              <a:t>£667,165</a:t>
            </a:r>
          </a:p>
          <a:p>
            <a:endParaRPr lang="en-GB" dirty="0"/>
          </a:p>
          <a:p>
            <a:r>
              <a:rPr lang="en-GB" dirty="0" smtClean="0"/>
              <a:t>Every day the average Morrison's store makes:</a:t>
            </a:r>
            <a:br>
              <a:rPr lang="en-GB" dirty="0" smtClean="0"/>
            </a:br>
            <a:endParaRPr lang="en-GB" dirty="0" smtClean="0"/>
          </a:p>
          <a:p>
            <a:r>
              <a:rPr lang="en-GB" sz="2800" dirty="0" smtClean="0">
                <a:solidFill>
                  <a:srgbClr val="FFFF00"/>
                </a:solidFill>
              </a:rPr>
              <a:t>£95,309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46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Copyright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All information contained within this slideshow is as accurate as can be.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All information on store numbers and revenues is from companies annual reports. SRK Media Group accepts no responsibility for incorrect or inaccurate information. 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Average yearly, monthly, weekly and daily revenues are worked out as an average by dividing total revenues with number of stores. </a:t>
            </a:r>
          </a:p>
          <a:p>
            <a:endParaRPr lang="en-GB" dirty="0"/>
          </a:p>
          <a:p>
            <a:r>
              <a:rPr lang="en-GB" dirty="0" smtClean="0"/>
              <a:t>This information does not account for the fact that some companies generate some of their revenue online.</a:t>
            </a:r>
          </a:p>
          <a:p>
            <a:endParaRPr lang="en-GB" dirty="0"/>
          </a:p>
          <a:p>
            <a:r>
              <a:rPr lang="en-GB" dirty="0" smtClean="0"/>
              <a:t>This information does not account for amount of money made by each company by square footage of their stores.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35080" cy="1371600"/>
          </a:xfrm>
        </p:spPr>
        <p:txBody>
          <a:bodyPr/>
          <a:lstStyle/>
          <a:p>
            <a:r>
              <a:rPr lang="en-GB" dirty="0" smtClean="0"/>
              <a:t>Thanks for viewing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 smtClean="0"/>
              <a:t>To find more information or learn more about SRK Media Group please visit our website:</a:t>
            </a:r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 smtClean="0">
                <a:hlinkClick r:id="rId2"/>
              </a:rPr>
              <a:t>http://corporatesrk.weebly.com</a:t>
            </a:r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sz="2800" b="0" dirty="0" smtClean="0">
                <a:solidFill>
                  <a:srgbClr val="7030A0"/>
                </a:solidFill>
                <a:latin typeface="Impact" pitchFamily="34" charset="0"/>
              </a:rPr>
              <a:t>SRK Media </a:t>
            </a:r>
            <a:r>
              <a:rPr lang="en-GB" sz="2800" b="0" dirty="0" smtClean="0">
                <a:latin typeface="Impact" pitchFamily="34" charset="0"/>
              </a:rPr>
              <a:t>Group</a:t>
            </a:r>
          </a:p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“Working together for better media”</a:t>
            </a:r>
            <a:endParaRPr lang="en-GB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- This PowerPoint is about how much every supermarket group makes per store on average. </a:t>
            </a:r>
          </a:p>
          <a:p>
            <a:r>
              <a:rPr lang="en-GB" dirty="0" smtClean="0"/>
              <a:t>- I have worked out their average yearly, monthly, weekly and daily earnings.</a:t>
            </a:r>
          </a:p>
          <a:p>
            <a:r>
              <a:rPr lang="en-GB" dirty="0" smtClean="0"/>
              <a:t>- This only looks at revenues and store numbers to work out store earnings. If square footage of retail space was taken into account different companies would have different results.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Copyright: SRK Media Group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1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3394720" cy="1371600"/>
          </a:xfrm>
        </p:spPr>
        <p:txBody>
          <a:bodyPr>
            <a:normAutofit/>
          </a:bodyPr>
          <a:lstStyle/>
          <a:p>
            <a:r>
              <a:rPr lang="en-GB" dirty="0" smtClean="0"/>
              <a:t>Number of UK Stores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268329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426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Revenue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489327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20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Tesco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plc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UK Revenue: </a:t>
            </a:r>
            <a:r>
              <a:rPr lang="en-GB" dirty="0" smtClean="0"/>
              <a:t>£42.8bn</a:t>
            </a:r>
          </a:p>
          <a:p>
            <a:r>
              <a:rPr lang="en-GB" dirty="0"/>
              <a:t>UK Stores: 2,997</a:t>
            </a:r>
          </a:p>
          <a:p>
            <a:endParaRPr lang="en-GB" dirty="0"/>
          </a:p>
          <a:p>
            <a:r>
              <a:rPr lang="en-GB" b="1" dirty="0" smtClean="0"/>
              <a:t>Market Position: 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1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Tesco</a:t>
            </a:r>
            <a:r>
              <a:rPr lang="en-GB" dirty="0"/>
              <a:t> </a:t>
            </a:r>
            <a:r>
              <a:rPr lang="en-GB" dirty="0" smtClean="0">
                <a:solidFill>
                  <a:srgbClr val="FF0000"/>
                </a:solidFill>
              </a:rPr>
              <a:t>plc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Every year the average Tesco store makes : 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0070C0"/>
                </a:solidFill>
              </a:rPr>
              <a:t>£14,367,237</a:t>
            </a:r>
          </a:p>
          <a:p>
            <a:endParaRPr lang="en-GB" dirty="0"/>
          </a:p>
          <a:p>
            <a:r>
              <a:rPr lang="en-GB" dirty="0" smtClean="0"/>
              <a:t>Every month the average Tesco store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0070C0"/>
                </a:solidFill>
              </a:rPr>
              <a:t>£1,197,269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1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Tesco</a:t>
            </a:r>
            <a:r>
              <a:rPr lang="en-GB" dirty="0"/>
              <a:t> </a:t>
            </a:r>
            <a:r>
              <a:rPr lang="en-GB" dirty="0" smtClean="0">
                <a:solidFill>
                  <a:srgbClr val="FF0000"/>
                </a:solidFill>
              </a:rPr>
              <a:t>plc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Every week the average Tesco Store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0070C0"/>
                </a:solidFill>
              </a:rPr>
              <a:t>£276,293</a:t>
            </a:r>
          </a:p>
          <a:p>
            <a:endParaRPr lang="en-GB" dirty="0"/>
          </a:p>
          <a:p>
            <a:r>
              <a:rPr lang="en-GB" dirty="0" smtClean="0"/>
              <a:t>Everyday the average Tesco store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0070C0"/>
                </a:solidFill>
              </a:rPr>
              <a:t>£39,470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9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6600"/>
                </a:solidFill>
              </a:rPr>
              <a:t>Sainsbury’s</a:t>
            </a:r>
            <a:r>
              <a:rPr lang="en-GB" dirty="0" smtClean="0"/>
              <a:t> PLC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UK Revenues: £24.5bn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UK Stores: 1,012</a:t>
            </a:r>
          </a:p>
          <a:p>
            <a:endParaRPr lang="en-GB" dirty="0"/>
          </a:p>
          <a:p>
            <a:r>
              <a:rPr lang="en-GB" dirty="0" smtClean="0"/>
              <a:t>Market Position: 3</a:t>
            </a:r>
            <a:r>
              <a:rPr lang="en-GB" baseline="30000" dirty="0" smtClean="0"/>
              <a:t>rd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en-GB" dirty="0" smtClean="0">
                <a:solidFill>
                  <a:srgbClr val="FF6600"/>
                </a:solidFill>
              </a:rPr>
              <a:t>Sainsbury's</a:t>
            </a:r>
            <a:r>
              <a:rPr lang="en-GB" dirty="0" smtClean="0"/>
              <a:t> plc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On average every year a Sainsbury’s Store makes:</a:t>
            </a:r>
          </a:p>
          <a:p>
            <a:endParaRPr lang="en-GB" dirty="0"/>
          </a:p>
          <a:p>
            <a:r>
              <a:rPr lang="en-GB" sz="2800" dirty="0" smtClean="0">
                <a:solidFill>
                  <a:srgbClr val="FF6600"/>
                </a:solidFill>
              </a:rPr>
              <a:t>£24,209,468</a:t>
            </a:r>
          </a:p>
          <a:p>
            <a:endParaRPr lang="en-GB" sz="2800" dirty="0">
              <a:solidFill>
                <a:srgbClr val="FF6600"/>
              </a:solidFill>
            </a:endParaRPr>
          </a:p>
          <a:p>
            <a:r>
              <a:rPr lang="en-GB" dirty="0" smtClean="0"/>
              <a:t>Every month the average Sainsbury’s store makes:</a:t>
            </a:r>
          </a:p>
          <a:p>
            <a:endParaRPr lang="en-GB" sz="2400" b="0" dirty="0"/>
          </a:p>
          <a:p>
            <a:r>
              <a:rPr lang="en-GB" sz="2800" dirty="0" smtClean="0">
                <a:solidFill>
                  <a:srgbClr val="FF6600"/>
                </a:solidFill>
              </a:rPr>
              <a:t>£2,017,457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Copyright: SRK Media Group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D347-0040-45E1-9F40-833A21C17F2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3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126</TotalTime>
  <Words>459</Words>
  <Application>Microsoft Office PowerPoint</Application>
  <PresentationFormat>On-screen Show (4:3)</PresentationFormat>
  <Paragraphs>153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Essential</vt:lpstr>
      <vt:lpstr>UK Supermarkets</vt:lpstr>
      <vt:lpstr>Introduction</vt:lpstr>
      <vt:lpstr>Number of UK Stores</vt:lpstr>
      <vt:lpstr>UK Revenue</vt:lpstr>
      <vt:lpstr>Tesco plc</vt:lpstr>
      <vt:lpstr>Tesco plc Results</vt:lpstr>
      <vt:lpstr>Tesco plc Results</vt:lpstr>
      <vt:lpstr>Sainsbury’s PLC</vt:lpstr>
      <vt:lpstr>Sainsbury's plc results</vt:lpstr>
      <vt:lpstr>Sainsbury’s PLC Results</vt:lpstr>
      <vt:lpstr>Co-operative COOP</vt:lpstr>
      <vt:lpstr>Co-Operative Results</vt:lpstr>
      <vt:lpstr>Co-operative results</vt:lpstr>
      <vt:lpstr>WM Morrison plc</vt:lpstr>
      <vt:lpstr>WM Morrison PLC Results</vt:lpstr>
      <vt:lpstr>WM Morrison PLC Results</vt:lpstr>
      <vt:lpstr>Copyright</vt:lpstr>
      <vt:lpstr>Thanks for viewing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Supermarkets</dc:title>
  <dc:creator>Simon</dc:creator>
  <cp:lastModifiedBy>Simon</cp:lastModifiedBy>
  <cp:revision>9</cp:revision>
  <dcterms:created xsi:type="dcterms:W3CDTF">2012-10-24T17:41:59Z</dcterms:created>
  <dcterms:modified xsi:type="dcterms:W3CDTF">2012-10-24T19:48:33Z</dcterms:modified>
</cp:coreProperties>
</file>